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0" r:id="rId11"/>
    <p:sldId id="267" r:id="rId12"/>
    <p:sldId id="268" r:id="rId13"/>
    <p:sldId id="269" r:id="rId14"/>
    <p:sldId id="282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71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9" autoAdjust="0"/>
    <p:restoredTop sz="94660"/>
  </p:normalViewPr>
  <p:slideViewPr>
    <p:cSldViewPr>
      <p:cViewPr varScale="1">
        <p:scale>
          <a:sx n="96" d="100"/>
          <a:sy n="96" d="100"/>
        </p:scale>
        <p:origin x="-1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 do subtítulo do modelo global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 do título do Modelo Global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3E61B-3AB3-490F-90D4-269C8A444AE7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C66F-FC7B-4C52-931F-EAABACA1CBD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9.jpeg"/><Relationship Id="rId5" Type="http://schemas.openxmlformats.org/officeDocument/2006/relationships/hyperlink" Target="http://www.fundacaoip.pt/pt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:\Ilídio Pinho\Cordeiro\DSC01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0"/>
            <a:ext cx="5029200" cy="3771900"/>
          </a:xfrm>
          <a:prstGeom prst="rect">
            <a:avLst/>
          </a:prstGeom>
          <a:noFill/>
        </p:spPr>
      </p:pic>
      <p:pic>
        <p:nvPicPr>
          <p:cNvPr id="2050" name="Picture 2" descr="F:\Ilídio Pinho\Cordeiro\DSC01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91000" cy="3143250"/>
          </a:xfrm>
          <a:prstGeom prst="rect">
            <a:avLst/>
          </a:prstGeom>
          <a:noFill/>
        </p:spPr>
      </p:pic>
      <p:pic>
        <p:nvPicPr>
          <p:cNvPr id="5" name="Picture 9" descr="logo aesmd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6187441"/>
            <a:ext cx="2438400" cy="67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590800" y="62484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Coordenação: José Alberto Cordeiro</a:t>
            </a:r>
            <a:endParaRPr lang="pt-PT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152400"/>
            <a:ext cx="914400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 smtClean="0">
                <a:ln w="190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FrankRuehl" pitchFamily="34" charset="-79"/>
              </a:rPr>
              <a:t>Plantas Aromáticas, Medicinais e Condimentares do Planalto  Mirandês</a:t>
            </a:r>
            <a:endParaRPr lang="pt-PT" sz="4400" b="1" dirty="0">
              <a:ln w="190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FrankRuehl" pitchFamily="34" charset="-79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64820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33825" algn="l"/>
                <a:tab pos="7264400" algn="r"/>
              </a:tabLst>
            </a:pPr>
            <a:r>
              <a:rPr kumimoji="0" lang="pt-PT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Projeto do 3º Escalão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33825" algn="l"/>
                <a:tab pos="7264400" algn="r"/>
              </a:tabLst>
            </a:pP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Apresentado  na 10ª edição do “</a:t>
            </a:r>
            <a:r>
              <a:rPr kumimoji="0" lang="pt-PT" sz="16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Prémio Fundação Ilídio Pinho Ciências na Escola</a:t>
            </a: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 subordinado ao tema “</a:t>
            </a:r>
            <a:r>
              <a:rPr kumimoji="0" lang="pt-PT" sz="16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Valorizar os recursos naturais e locais para solução de problemas concretos</a:t>
            </a:r>
            <a:r>
              <a:rPr kumimoji="0" lang="pt-PT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”. </a:t>
            </a:r>
            <a:endParaRPr kumimoji="0" lang="pt-PT" sz="2000" b="1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8" descr="logotipo da Fundação Ilídio Pinh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/>
          <a:srcRect r="91489" b="14667"/>
          <a:stretch>
            <a:fillRect/>
          </a:stretch>
        </p:blipFill>
        <p:spPr bwMode="auto">
          <a:xfrm>
            <a:off x="8534400" y="5638800"/>
            <a:ext cx="609600" cy="1219200"/>
          </a:xfrm>
          <a:prstGeom prst="rect">
            <a:avLst/>
          </a:prstGeom>
          <a:noFill/>
        </p:spPr>
      </p:pic>
      <p:pic>
        <p:nvPicPr>
          <p:cNvPr id="12" name="Picture 2" descr="E:\Documentos\Pictures\Mapas\simbolo I Pinho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5791200"/>
            <a:ext cx="1313563" cy="1066800"/>
          </a:xfrm>
          <a:prstGeom prst="rect">
            <a:avLst/>
          </a:prstGeom>
          <a:noFill/>
        </p:spPr>
      </p:pic>
      <p:pic>
        <p:nvPicPr>
          <p:cNvPr id="2055" name="Picture 7" descr="F:\Ilídio Pinho\Cordeiro\DSC01332.JPG"/>
          <p:cNvPicPr>
            <a:picLocks noChangeAspect="1" noChangeArrowheads="1"/>
          </p:cNvPicPr>
          <p:nvPr/>
        </p:nvPicPr>
        <p:blipFill>
          <a:blip r:embed="rId8" cstate="print"/>
          <a:srcRect t="22857"/>
          <a:stretch>
            <a:fillRect/>
          </a:stretch>
        </p:blipFill>
        <p:spPr bwMode="auto">
          <a:xfrm>
            <a:off x="0" y="2971800"/>
            <a:ext cx="26670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F:\Ilídio Pinho\Cordeiro\DSC01321.JPG"/>
          <p:cNvPicPr>
            <a:picLocks noChangeAspect="1" noChangeArrowheads="1"/>
          </p:cNvPicPr>
          <p:nvPr/>
        </p:nvPicPr>
        <p:blipFill>
          <a:blip r:embed="rId9" cstate="print"/>
          <a:srcRect t="17172"/>
          <a:stretch>
            <a:fillRect/>
          </a:stretch>
        </p:blipFill>
        <p:spPr bwMode="auto">
          <a:xfrm>
            <a:off x="2667000" y="2971800"/>
            <a:ext cx="2514600" cy="15621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7" name="Picture 9" descr="F:\Ilídio Pinho\Cordeiro\DSC0132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2990850"/>
            <a:ext cx="2057400" cy="15430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53" name="Picture 5" descr="F:\Ilídio Pinho\Cordeiro\DSC0132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2971800"/>
            <a:ext cx="1981200" cy="15621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4 – Recolha de plantas e estacas</a:t>
            </a:r>
            <a:endParaRPr lang="pt-PT" dirty="0"/>
          </a:p>
        </p:txBody>
      </p:sp>
      <p:pic>
        <p:nvPicPr>
          <p:cNvPr id="4" name="Marcador de Posição de Conteúdo 3" descr="DSC01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91432"/>
            <a:ext cx="7391399" cy="55435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5 – Plantação de algumas espécies</a:t>
            </a:r>
            <a:endParaRPr lang="pt-PT" dirty="0"/>
          </a:p>
        </p:txBody>
      </p:sp>
      <p:pic>
        <p:nvPicPr>
          <p:cNvPr id="7" name="Marcador de Posição de Conteúdo 6" descr="DSC013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1" y="1234281"/>
            <a:ext cx="7239000" cy="5429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 descr="DSC01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2400" y="34134"/>
            <a:ext cx="9296399" cy="69722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6 – A produção de composto  natural para a horta</a:t>
            </a:r>
            <a:endParaRPr lang="pt-P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81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91" y="0"/>
            <a:ext cx="9113309" cy="683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Exemplos de culturas instaladas / a instalar:</a:t>
            </a:r>
            <a:br>
              <a:rPr lang="pt-PT" dirty="0" smtClean="0"/>
            </a:br>
            <a:r>
              <a:rPr lang="pt-PT" dirty="0" smtClean="0"/>
              <a:t>Tomilho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Imagem 3" descr="DSC01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600200"/>
            <a:ext cx="68072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Alfazema</a:t>
            </a:r>
            <a:endParaRPr lang="pt-PT" dirty="0"/>
          </a:p>
        </p:txBody>
      </p:sp>
      <p:pic>
        <p:nvPicPr>
          <p:cNvPr id="4" name="Marcador de Posição de Conteúdo 3" descr="DSC01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Malva</a:t>
            </a:r>
            <a:endParaRPr lang="pt-PT" dirty="0"/>
          </a:p>
        </p:txBody>
      </p:sp>
      <p:pic>
        <p:nvPicPr>
          <p:cNvPr id="4" name="Marcador de Posição de Conteúdo 3" descr="DSC01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Hortelã</a:t>
            </a:r>
            <a:endParaRPr lang="pt-PT" dirty="0"/>
          </a:p>
        </p:txBody>
      </p:sp>
      <p:pic>
        <p:nvPicPr>
          <p:cNvPr id="4" name="Marcador de Posição de Conteúdo 3" descr="DSC01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Erva Cidreira</a:t>
            </a:r>
            <a:endParaRPr lang="pt-PT" dirty="0"/>
          </a:p>
        </p:txBody>
      </p:sp>
      <p:pic>
        <p:nvPicPr>
          <p:cNvPr id="4" name="Marcador de Posição de Conteúdo 3" descr="DSC013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52400"/>
            <a:ext cx="4785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dirty="0" smtClean="0"/>
              <a:t>Objetivos dos Projeto:</a:t>
            </a:r>
            <a:endParaRPr lang="pt-PT" sz="4000" dirty="0"/>
          </a:p>
        </p:txBody>
      </p:sp>
      <p:sp>
        <p:nvSpPr>
          <p:cNvPr id="3" name="Rectângulo 2"/>
          <p:cNvSpPr/>
          <p:nvPr/>
        </p:nvSpPr>
        <p:spPr>
          <a:xfrm>
            <a:off x="304800" y="990600"/>
            <a:ext cx="84582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 smtClean="0"/>
          </a:p>
          <a:p>
            <a:r>
              <a:rPr lang="pt-PT" sz="2000" dirty="0" smtClean="0"/>
              <a:t>--Reconhecer a importância das hortas familiares.</a:t>
            </a:r>
          </a:p>
          <a:p>
            <a:r>
              <a:rPr lang="pt-PT" sz="2000" dirty="0" smtClean="0"/>
              <a:t>--Valorizar os saberes e fazeres tradicionais;</a:t>
            </a:r>
          </a:p>
          <a:p>
            <a:r>
              <a:rPr lang="pt-PT" sz="2000" dirty="0" smtClean="0"/>
              <a:t>--Reconhecer o papel que desempenham certas espécies na alimentação, na saúde, no bem-estar, em geral, no quotidiano das populações rurais;</a:t>
            </a:r>
          </a:p>
          <a:p>
            <a:r>
              <a:rPr lang="pt-PT" sz="2000" dirty="0" smtClean="0"/>
              <a:t>--Contribuir para o uso de plantas aromáticas, medicinais e condimentares na alimentação com larga tradição em Trás-os-Montes;</a:t>
            </a:r>
          </a:p>
          <a:p>
            <a:r>
              <a:rPr lang="pt-PT" sz="2000" dirty="0" smtClean="0"/>
              <a:t>--Inventariar, recuperar e conservar património etnobotânico e contribuir para a manutenção da biodiversidade e conservação do património natural e cultural da região;</a:t>
            </a:r>
          </a:p>
          <a:p>
            <a:r>
              <a:rPr lang="pt-PT" sz="2000" dirty="0" smtClean="0"/>
              <a:t>--Sensibilizar e envolver a comunidade escolar e local nas ações de gestão e conservação da biodiversidade, garantindo a salvaguarda de saberes e práticas tradicionais relacionadas com as plantas, através do seu registo e da sua transmissão à população mais jovem;</a:t>
            </a:r>
          </a:p>
          <a:p>
            <a:r>
              <a:rPr lang="pt-PT" sz="2000" dirty="0" smtClean="0"/>
              <a:t>--Produzir materiais didáticos e de divulgação sobre os recursos inventariados </a:t>
            </a:r>
            <a:endParaRPr lang="pt-PT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Alecrim</a:t>
            </a:r>
            <a:endParaRPr lang="pt-PT" dirty="0"/>
          </a:p>
        </p:txBody>
      </p:sp>
      <p:pic>
        <p:nvPicPr>
          <p:cNvPr id="4" name="Marcador de Posição de Conteúdo 3" descr="DSC01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Oregãos</a:t>
            </a:r>
            <a:endParaRPr lang="pt-PT" dirty="0"/>
          </a:p>
        </p:txBody>
      </p:sp>
      <p:pic>
        <p:nvPicPr>
          <p:cNvPr id="4" name="Marcador de Posição de Conteúdo 3" descr="DSC013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Coentros</a:t>
            </a:r>
            <a:endParaRPr lang="pt-PT" dirty="0"/>
          </a:p>
        </p:txBody>
      </p:sp>
      <p:pic>
        <p:nvPicPr>
          <p:cNvPr id="4" name="Marcador de Posição de Conteúdo 3" descr="DSC01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Considerações finais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Alguma coisa foi feita mas muito há para fazer. Isto é um processo evolutivo que está sempre em aberto, em constante mudança.</a:t>
            </a:r>
          </a:p>
          <a:p>
            <a:r>
              <a:rPr lang="pt-PT" dirty="0" smtClean="0"/>
              <a:t>O espaço da horta vai tornar-se uma realidade na escola, podendo, posteriormente, servir também para outros projetos e objetivos, certos de que a ligação à terra e à agricultura são essenciais nesta região.</a:t>
            </a:r>
          </a:p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pt-PT" dirty="0" smtClean="0"/>
              <a:t>Parcerias: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Município de Miranda do Douro</a:t>
            </a:r>
          </a:p>
          <a:p>
            <a:r>
              <a:rPr lang="pt-PT" dirty="0" smtClean="0"/>
              <a:t>Centro de Formação Agrícola de Malhadas</a:t>
            </a:r>
          </a:p>
          <a:p>
            <a:r>
              <a:rPr lang="pt-PT" dirty="0" smtClean="0"/>
              <a:t>Clube da Floresta do AEMD</a:t>
            </a:r>
          </a:p>
          <a:p>
            <a:r>
              <a:rPr lang="pt-PT" dirty="0" smtClean="0"/>
              <a:t>CEF Operador de Informática</a:t>
            </a:r>
          </a:p>
          <a:p>
            <a:r>
              <a:rPr lang="pt-PT" dirty="0" smtClean="0"/>
              <a:t>Associação de Pais</a:t>
            </a:r>
          </a:p>
          <a:p>
            <a:r>
              <a:rPr lang="pt-PT" dirty="0" smtClean="0"/>
              <a:t>Associação «</a:t>
            </a:r>
            <a:r>
              <a:rPr lang="pt-PT" dirty="0" err="1" smtClean="0"/>
              <a:t>Frauga</a:t>
            </a:r>
            <a:r>
              <a:rPr lang="pt-PT" dirty="0" smtClean="0"/>
              <a:t>» de Picote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José Cordeiro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Atividades desenvolvidas: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/>
          <a:lstStyle/>
          <a:p>
            <a:r>
              <a:rPr lang="pt-PT" dirty="0" smtClean="0"/>
              <a:t>A PREPARAÇÃO DA HORTA NA ESCOLA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1 – O local destinado à horta:</a:t>
            </a:r>
            <a:endParaRPr lang="pt-PT" dirty="0"/>
          </a:p>
        </p:txBody>
      </p:sp>
      <p:pic>
        <p:nvPicPr>
          <p:cNvPr id="5" name="Marcador de Posição de Conteúdo 4" descr="DSC012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405732"/>
            <a:ext cx="7162799" cy="53720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 descr="DSC01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71000" cy="695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2 – A limpeza do espaço:</a:t>
            </a:r>
            <a:endParaRPr lang="pt-PT" dirty="0"/>
          </a:p>
        </p:txBody>
      </p:sp>
      <p:pic>
        <p:nvPicPr>
          <p:cNvPr id="4" name="Marcador de Posição de Conteúdo 3" descr="DSCN2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234282"/>
            <a:ext cx="7315199" cy="5486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" name="Marcador de Posição de Conteúdo 6" descr="DSCN2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6200" y="57150"/>
            <a:ext cx="9220200" cy="6800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3 – A preparação do  solo</a:t>
            </a:r>
            <a:endParaRPr lang="pt-PT" dirty="0"/>
          </a:p>
        </p:txBody>
      </p:sp>
      <p:pic>
        <p:nvPicPr>
          <p:cNvPr id="4" name="Marcador de Posição de Conteúdo 3" descr="DSC01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295400"/>
            <a:ext cx="7239000" cy="5429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 descr="DSC01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4132"/>
            <a:ext cx="9143999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361</Words>
  <Application>Microsoft Office PowerPoint</Application>
  <PresentationFormat>Apresentação no Ecrã (4:3)</PresentationFormat>
  <Paragraphs>40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26" baseType="lpstr">
      <vt:lpstr>Tema do Office</vt:lpstr>
      <vt:lpstr>Apresentação do PowerPoint</vt:lpstr>
      <vt:lpstr>Apresentação do PowerPoint</vt:lpstr>
      <vt:lpstr>Atividades desenvolvidas:</vt:lpstr>
      <vt:lpstr>1 – O local destinado à horta:</vt:lpstr>
      <vt:lpstr>Apresentação do PowerPoint</vt:lpstr>
      <vt:lpstr>2 – A limpeza do espaço:</vt:lpstr>
      <vt:lpstr>Apresentação do PowerPoint</vt:lpstr>
      <vt:lpstr>3 – A preparação do  solo</vt:lpstr>
      <vt:lpstr>Apresentação do PowerPoint</vt:lpstr>
      <vt:lpstr>4 – Recolha de plantas e estacas</vt:lpstr>
      <vt:lpstr>5 – Plantação de algumas espécies</vt:lpstr>
      <vt:lpstr>Apresentação do PowerPoint</vt:lpstr>
      <vt:lpstr>6 – A produção de composto  natural para a horta</vt:lpstr>
      <vt:lpstr>Apresentação do PowerPoint</vt:lpstr>
      <vt:lpstr>Exemplos de culturas instaladas / a instalar: Tomilho</vt:lpstr>
      <vt:lpstr>Alfazema</vt:lpstr>
      <vt:lpstr>Malva</vt:lpstr>
      <vt:lpstr>Hortelã</vt:lpstr>
      <vt:lpstr>Erva Cidreira</vt:lpstr>
      <vt:lpstr>Alecrim</vt:lpstr>
      <vt:lpstr>Oregãos</vt:lpstr>
      <vt:lpstr>Coentros</vt:lpstr>
      <vt:lpstr>Considerações finais</vt:lpstr>
      <vt:lpstr>Parcerias: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Professor</dc:creator>
  <cp:lastModifiedBy>Antonio Manuel Marques dos Santos</cp:lastModifiedBy>
  <cp:revision>18</cp:revision>
  <dcterms:created xsi:type="dcterms:W3CDTF">2012-05-29T10:29:11Z</dcterms:created>
  <dcterms:modified xsi:type="dcterms:W3CDTF">2022-05-02T15:49:05Z</dcterms:modified>
</cp:coreProperties>
</file>